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1" r:id="rId2"/>
    <p:sldId id="328" r:id="rId3"/>
    <p:sldId id="261" r:id="rId4"/>
    <p:sldId id="262" r:id="rId5"/>
    <p:sldId id="316" r:id="rId6"/>
    <p:sldId id="289" r:id="rId7"/>
    <p:sldId id="298" r:id="rId8"/>
    <p:sldId id="324" r:id="rId9"/>
    <p:sldId id="287" r:id="rId10"/>
    <p:sldId id="285" r:id="rId11"/>
    <p:sldId id="272" r:id="rId12"/>
    <p:sldId id="312" r:id="rId13"/>
    <p:sldId id="274" r:id="rId14"/>
    <p:sldId id="315" r:id="rId15"/>
    <p:sldId id="277" r:id="rId16"/>
    <p:sldId id="314" r:id="rId17"/>
    <p:sldId id="273" r:id="rId18"/>
    <p:sldId id="307" r:id="rId19"/>
    <p:sldId id="300" r:id="rId20"/>
    <p:sldId id="305" r:id="rId21"/>
    <p:sldId id="301" r:id="rId22"/>
    <p:sldId id="306" r:id="rId23"/>
    <p:sldId id="284" r:id="rId24"/>
    <p:sldId id="309" r:id="rId25"/>
    <p:sldId id="310" r:id="rId26"/>
    <p:sldId id="325" r:id="rId27"/>
    <p:sldId id="326" r:id="rId28"/>
    <p:sldId id="279" r:id="rId29"/>
    <p:sldId id="302" r:id="rId30"/>
    <p:sldId id="318" r:id="rId31"/>
    <p:sldId id="329" r:id="rId32"/>
    <p:sldId id="292" r:id="rId33"/>
    <p:sldId id="296" r:id="rId34"/>
    <p:sldId id="265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C84"/>
    <a:srgbClr val="B9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3" autoAdjust="0"/>
    <p:restoredTop sz="86355" autoAdjust="0"/>
  </p:normalViewPr>
  <p:slideViewPr>
    <p:cSldViewPr snapToGrid="0">
      <p:cViewPr varScale="1">
        <p:scale>
          <a:sx n="64" d="100"/>
          <a:sy n="64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17/03/2018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se 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frigorífico que 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simulan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3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1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0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34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5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jpeg"/><Relationship Id="rId5" Type="http://schemas.openxmlformats.org/officeDocument/2006/relationships/image" Target="../media/image73.jpg"/><Relationship Id="rId4" Type="http://schemas.openxmlformats.org/officeDocument/2006/relationships/image" Target="../media/image72.jpeg"/><Relationship Id="rId9" Type="http://schemas.openxmlformats.org/officeDocument/2006/relationships/image" Target="../media/image7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/>
          <p:cNvSpPr txBox="1"/>
          <p:nvPr/>
        </p:nvSpPr>
        <p:spPr>
          <a:xfrm>
            <a:off x="2027420" y="936573"/>
            <a:ext cx="97476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Asistente conversacional</a:t>
            </a:r>
          </a:p>
          <a:p>
            <a:pPr algn="r"/>
            <a:r>
              <a:rPr lang="es-ES" sz="4400" b="1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Frigorífico inteligente</a:t>
            </a:r>
            <a:endParaRPr lang="es-ES" sz="4400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88" y="4914900"/>
            <a:ext cx="1551845" cy="15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443989" y="1929824"/>
            <a:ext cx="9123783" cy="2910709"/>
            <a:chOff x="673658" y="3713847"/>
            <a:chExt cx="9123783" cy="2910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4" name="Grupo 3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6" name="Conector recto de flecha 5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uadroTexto 6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adroTexto 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23" name="Rectángulo 22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5" name="Imagen 2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27" name="Rectángulo 26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35" name="CuadroTexto 34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2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0721"/>
              </p:ext>
            </p:extLst>
          </p:nvPr>
        </p:nvGraphicFramePr>
        <p:xfrm>
          <a:off x="737937" y="224589"/>
          <a:ext cx="10065584" cy="6040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30064"/>
                <a:gridCol w="1156034"/>
                <a:gridCol w="1102883"/>
                <a:gridCol w="1049732"/>
                <a:gridCol w="1355350"/>
                <a:gridCol w="1342062"/>
                <a:gridCol w="112945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RENDIMIENTO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FORTALEZA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COMPAÑÍA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MÓDULOS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PREDEFINIDOS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VERSIONADO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FLEXIBILIDAD,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AUTONOMÍA, ACCESIBILIDAD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2816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RECONOCIMIENTO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 SÍNTESIS VOZ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97" y="529985"/>
            <a:ext cx="1173421" cy="35854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54" y="257577"/>
            <a:ext cx="845492" cy="7673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04" y="343891"/>
            <a:ext cx="1173881" cy="662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6023725" y="357341"/>
            <a:ext cx="644583" cy="7673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90" y="568934"/>
            <a:ext cx="737832" cy="217955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080929" y="373103"/>
            <a:ext cx="1226363" cy="651786"/>
            <a:chOff x="10273304" y="487988"/>
            <a:chExt cx="2055720" cy="1055296"/>
          </a:xfrm>
        </p:grpSpPr>
        <p:sp>
          <p:nvSpPr>
            <p:cNvPr id="21" name="CuadroTexto 20"/>
            <p:cNvSpPr txBox="1"/>
            <p:nvPr/>
          </p:nvSpPr>
          <p:spPr>
            <a:xfrm>
              <a:off x="10604808" y="977003"/>
              <a:ext cx="1411850" cy="5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smtClean="0">
                  <a:solidFill>
                    <a:schemeClr val="accent1"/>
                  </a:solidFill>
                </a:rPr>
                <a:t>LUIS</a:t>
              </a:r>
              <a:endParaRPr lang="es-ES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2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INTERFAZ DE USUARIO</a:t>
            </a:r>
            <a:endParaRPr lang="en-US" sz="48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0203"/>
              </p:ext>
            </p:extLst>
          </p:nvPr>
        </p:nvGraphicFramePr>
        <p:xfrm>
          <a:off x="850233" y="1901422"/>
          <a:ext cx="10908629" cy="29479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399"/>
                <a:gridCol w="1805942"/>
                <a:gridCol w="1302376"/>
                <a:gridCol w="1246956"/>
                <a:gridCol w="1371652"/>
                <a:gridCol w="1371652"/>
                <a:gridCol w="1371652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NÚMERO DE USUARIOS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 CHATBOTS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MULTIPLATAFORMA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52" y="2192385"/>
            <a:ext cx="1051482" cy="3204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52" y="2125623"/>
            <a:ext cx="915683" cy="4847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44" y="2040783"/>
            <a:ext cx="873002" cy="6813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110" y="2040783"/>
            <a:ext cx="1637367" cy="8336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45" y="2094809"/>
            <a:ext cx="607167" cy="5155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70" y="2074199"/>
            <a:ext cx="768302" cy="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36916"/>
              </p:ext>
            </p:extLst>
          </p:nvPr>
        </p:nvGraphicFramePr>
        <p:xfrm>
          <a:off x="1812759" y="786063"/>
          <a:ext cx="8534399" cy="47350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0904"/>
                <a:gridCol w="1543865"/>
                <a:gridCol w="1448075"/>
                <a:gridCol w="1386455"/>
                <a:gridCol w="15251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COBERTURA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DISPONIBILIDAD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BÚSQUEDAS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FUENTES RECETAS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JERARQUÍA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ALIMENTOS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FUNCIONALIDAD ADICIONAL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74" y="848205"/>
            <a:ext cx="1524000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12" y="929207"/>
            <a:ext cx="680998" cy="680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56" y="1085616"/>
            <a:ext cx="1074045" cy="397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5" y="1085616"/>
            <a:ext cx="1071229" cy="3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658163"/>
            <a:ext cx="8565622" cy="471871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ARQUITECTURA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30008"/>
            <a:ext cx="8665845" cy="610411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MODELADO BASE DATOS FRIGORÍFICO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0" y="243840"/>
            <a:ext cx="11381779" cy="6399126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#INTENCIONES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/>
          <p:cNvSpPr txBox="1"/>
          <p:nvPr/>
        </p:nvSpPr>
        <p:spPr>
          <a:xfrm>
            <a:off x="2057400" y="2495550"/>
            <a:ext cx="97476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Asistente conversacional</a:t>
            </a:r>
          </a:p>
          <a:p>
            <a:pPr algn="r"/>
            <a:r>
              <a:rPr lang="es-ES" sz="4400" b="1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Frigorífico inteligente</a:t>
            </a:r>
            <a:endParaRPr lang="es-ES" sz="4400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88" y="4914900"/>
            <a:ext cx="1551845" cy="15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0"/>
            <a:ext cx="12085320" cy="6794675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71009"/>
            <a:ext cx="11430000" cy="6426237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@ENTIDADES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DEFINICIÓN FLUJO CONVERSACIÓN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6" y="0"/>
            <a:ext cx="11238527" cy="6318586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IMPLEMENTACIÓN DEL FLUJO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APLICACIÓN ORQUESTADORA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4" y="1783080"/>
            <a:ext cx="8939813" cy="28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DIFICULTADES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>
          <a:xfrm>
            <a:off x="4359967" y="1559821"/>
            <a:ext cx="3432747" cy="3314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47" y="2454264"/>
            <a:ext cx="2573859" cy="1362631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8291941" y="1486119"/>
            <a:ext cx="3432747" cy="3314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109"/>
          <a:stretch/>
        </p:blipFill>
        <p:spPr>
          <a:xfrm>
            <a:off x="9221330" y="2140522"/>
            <a:ext cx="1573967" cy="1676373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462525" y="1452016"/>
            <a:ext cx="3432747" cy="3314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" y="2300001"/>
            <a:ext cx="2714828" cy="13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380934"/>
            <a:ext cx="3886200" cy="36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1007625" y="137541"/>
            <a:ext cx="4766554" cy="2840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6494024" y="137540"/>
            <a:ext cx="4821678" cy="284047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1007626" y="3094226"/>
            <a:ext cx="4766553" cy="27788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494024" y="3094226"/>
            <a:ext cx="4818756" cy="2778869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245296" y="0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F</a:t>
            </a:r>
            <a:r>
              <a:rPr lang="es-ES" sz="3200" b="1" dirty="0" smtClean="0"/>
              <a:t>ortalezas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914554" y="2997794"/>
            <a:ext cx="3068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O</a:t>
            </a:r>
            <a:r>
              <a:rPr lang="es-ES" sz="3200" b="1" dirty="0" smtClean="0"/>
              <a:t>portunidades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785471" y="21114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D</a:t>
            </a:r>
            <a:r>
              <a:rPr lang="es-ES" sz="3200" b="1" dirty="0" smtClean="0"/>
              <a:t>ebilidades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894930" y="3021669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A</a:t>
            </a:r>
            <a:r>
              <a:rPr lang="es-ES" sz="3200" b="1" dirty="0" smtClean="0"/>
              <a:t>menazas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48" y="4887358"/>
            <a:ext cx="946827" cy="946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6" y="1838081"/>
            <a:ext cx="1324410" cy="132441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57" y="1838081"/>
            <a:ext cx="1158690" cy="9640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74" y="4610919"/>
            <a:ext cx="1223266" cy="1223266"/>
          </a:xfrm>
          <a:prstGeom prst="rect">
            <a:avLst/>
          </a:prstGeom>
        </p:spPr>
      </p:pic>
      <p:sp>
        <p:nvSpPr>
          <p:cNvPr id="21" name="Doble onda 20"/>
          <p:cNvSpPr/>
          <p:nvPr/>
        </p:nvSpPr>
        <p:spPr>
          <a:xfrm>
            <a:off x="10159648" y="4952204"/>
            <a:ext cx="791026" cy="272374"/>
          </a:xfrm>
          <a:prstGeom prst="doubleWave">
            <a:avLst>
              <a:gd name="adj1" fmla="val 10372"/>
              <a:gd name="adj2" fmla="val -1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07625" y="1039538"/>
            <a:ext cx="4766554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Escalabilidad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(24x7)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Accesibilidad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Comunicaciones personalizadas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chemeClr val="bg1"/>
                </a:solidFill>
              </a:rPr>
              <a:t>Multi</a:t>
            </a:r>
            <a:r>
              <a:rPr lang="es-ES" b="1" dirty="0" smtClean="0">
                <a:solidFill>
                  <a:schemeClr val="bg1"/>
                </a:solidFill>
              </a:rPr>
              <a:t>-idioma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Respuestas más acertadas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18" name="Rectángulo 17"/>
          <p:cNvSpPr/>
          <p:nvPr/>
        </p:nvSpPr>
        <p:spPr>
          <a:xfrm>
            <a:off x="6600401" y="1200546"/>
            <a:ext cx="4766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Reputación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Desconfianza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Deshumanización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03970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Casos de éxito (atención al cliente)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Popularidad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Avances tecnológicos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Normalización interacción máquinas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2" name="Rectángulo 21"/>
          <p:cNvSpPr/>
          <p:nvPr/>
        </p:nvSpPr>
        <p:spPr>
          <a:xfrm>
            <a:off x="654622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Expectativas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de datos de calidad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Falta de utilidad para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509665" y="2704223"/>
            <a:ext cx="487538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Se entrena, no se </a:t>
            </a: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programa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Curva de aprendizaje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Comunidad usuarios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Documentación, material y código libre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Funcionalidades listas para ser utilizadas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Acceso funcionalidad mediante </a:t>
            </a:r>
            <a:r>
              <a:rPr lang="es-ES" b="1" dirty="0" err="1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APIs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Actualizaciones y mejoras continuas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endParaRPr lang="es-ES" b="1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727478" y="2704223"/>
            <a:ext cx="412208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Interfaz gráfica flujo de diálogo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Slot opcionales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Limitaciones en </a:t>
            </a:r>
            <a:r>
              <a:rPr lang="es-ES" b="1" dirty="0" err="1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handlers</a:t>
            </a: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para atender varias intenciones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Precio elevado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WATSON CONVERSATION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562">
              <a:srgbClr val="798D9E"/>
            </a:gs>
            <a:gs pos="12409">
              <a:srgbClr val="1E2327"/>
            </a:gs>
            <a:gs pos="42497">
              <a:srgbClr val="687987"/>
            </a:gs>
            <a:gs pos="0">
              <a:schemeClr val="tx1"/>
            </a:gs>
            <a:gs pos="32748">
              <a:srgbClr val="505D6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989426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64417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908797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941202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691708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701322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66631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17652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2328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53600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975922"/>
            <a:ext cx="2563994" cy="140738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6606"/>
          <a:stretch/>
        </p:blipFill>
        <p:spPr>
          <a:xfrm>
            <a:off x="6324668" y="3421463"/>
            <a:ext cx="2611715" cy="18434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5044"/>
          <a:stretch/>
        </p:blipFill>
        <p:spPr>
          <a:xfrm>
            <a:off x="9433618" y="3636007"/>
            <a:ext cx="2052000" cy="13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180" y="6191419"/>
            <a:ext cx="3981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https://github.com/inmperfer/TFM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2506" y="6134725"/>
            <a:ext cx="482720" cy="4827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272063" y="6191419"/>
            <a:ext cx="3117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i</a:t>
            </a:r>
            <a:r>
              <a:rPr lang="es-ES" sz="2000" b="1" dirty="0" smtClean="0"/>
              <a:t>nma.perea.fdz@gmail.com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" y="6134725"/>
            <a:ext cx="701818" cy="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5907" r="30701" b="31930"/>
          <a:stretch/>
        </p:blipFill>
        <p:spPr>
          <a:xfrm>
            <a:off x="5138567" y="1889278"/>
            <a:ext cx="2099771" cy="20997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560448" y="3989050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29495" y="586559"/>
            <a:ext cx="293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</a:t>
            </a:r>
            <a:endParaRPr lang="es-ES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preferencias de usuario </a:t>
            </a:r>
          </a:p>
          <a:p>
            <a:pPr algn="r"/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tipo de cocina o ingredientes)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-265275" y="2939164"/>
            <a:ext cx="322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</a:t>
            </a: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una foto de un plato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519512" y="733642"/>
            <a:ext cx="2733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ingredientes disponibles en el frigorífico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15918" y="2939164"/>
            <a:ext cx="286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 del nombre de un plato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455344" y="4909454"/>
            <a:ext cx="3431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información del contenido del frigorífico (cantidad de un producto, productos caducados, próximos a caducar)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07505" y="4939327"/>
            <a:ext cx="2933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teniendo en cuenta intolerancias alimentarias del usuario</a:t>
            </a:r>
          </a:p>
        </p:txBody>
      </p:sp>
      <p:sp>
        <p:nvSpPr>
          <p:cNvPr id="12" name="Elipse 11"/>
          <p:cNvSpPr/>
          <p:nvPr/>
        </p:nvSpPr>
        <p:spPr>
          <a:xfrm>
            <a:off x="3224463" y="401053"/>
            <a:ext cx="5800223" cy="552177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3897501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015333" y="3126321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3897501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8061872" y="102472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8891918" y="312121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8018754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7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¿CÓMO?</a:t>
            </a:r>
            <a:endParaRPr lang="en-US" sz="6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5" name="Llamada rectangular redondeada 4"/>
          <p:cNvSpPr/>
          <p:nvPr/>
        </p:nvSpPr>
        <p:spPr>
          <a:xfrm>
            <a:off x="7045793" y="1569414"/>
            <a:ext cx="3983154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quiero reservar un vuelo a   Sevilla</a:t>
            </a:r>
            <a:endParaRPr lang="es-ES" dirty="0"/>
          </a:p>
        </p:txBody>
      </p:sp>
      <p:sp>
        <p:nvSpPr>
          <p:cNvPr id="6" name="Llamada rectangular redondeada 5"/>
          <p:cNvSpPr/>
          <p:nvPr/>
        </p:nvSpPr>
        <p:spPr>
          <a:xfrm>
            <a:off x="1608966" y="706564"/>
            <a:ext cx="4010526" cy="729560"/>
          </a:xfrm>
          <a:prstGeom prst="wedgeRoundRectCallout">
            <a:avLst>
              <a:gd name="adj1" fmla="val 37360"/>
              <a:gd name="adj2" fmla="val 1133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soy el asistente de la compañía aérea XXX ¿en qué puedo ayudarle? </a:t>
            </a:r>
            <a:endParaRPr lang="es-ES" dirty="0"/>
          </a:p>
        </p:txBody>
      </p:sp>
      <p:sp>
        <p:nvSpPr>
          <p:cNvPr id="7" name="Llamada rectangular redondeada 6"/>
          <p:cNvSpPr/>
          <p:nvPr/>
        </p:nvSpPr>
        <p:spPr>
          <a:xfrm>
            <a:off x="3014580" y="2361390"/>
            <a:ext cx="2598823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¿viajas desde Madrid?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03" y="1652861"/>
            <a:ext cx="445754" cy="445754"/>
          </a:xfrm>
          <a:prstGeom prst="rect">
            <a:avLst/>
          </a:prstGeom>
        </p:spPr>
      </p:pic>
      <p:sp>
        <p:nvSpPr>
          <p:cNvPr id="12" name="Llamada rectangular redondeada 11"/>
          <p:cNvSpPr/>
          <p:nvPr/>
        </p:nvSpPr>
        <p:spPr>
          <a:xfrm>
            <a:off x="7045793" y="3169782"/>
            <a:ext cx="574207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/>
              <a:t>Sí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3219953"/>
            <a:ext cx="445754" cy="445754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2755551" y="3863461"/>
            <a:ext cx="2857852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¿qué día quieres viajar?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01" y="4008226"/>
            <a:ext cx="429475" cy="429475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7045793" y="4684474"/>
            <a:ext cx="3060733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 mañana  por la mañana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4734645"/>
            <a:ext cx="445754" cy="4457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1" y="2506433"/>
            <a:ext cx="429475" cy="4294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03" y="846823"/>
            <a:ext cx="429475" cy="4294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250905" y="1715578"/>
            <a:ext cx="778042" cy="32031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677801" y="4800134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525527" y="2481797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173607" y="1108812"/>
            <a:ext cx="293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#intención = “reservar vuelo”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9037370" y="2273332"/>
            <a:ext cx="300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@entidad (destino) = “Sevilla”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8019212" y="5412782"/>
            <a:ext cx="298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@entidad (fecha) = “mañana”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435438" y="195460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$contexto (origen) = “Madrid”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42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8" b="10001"/>
          <a:stretch/>
        </p:blipFill>
        <p:spPr>
          <a:xfrm>
            <a:off x="1004454" y="685800"/>
            <a:ext cx="10183091" cy="4667250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SISTEMAS DE DIÁLOGO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</a:t>
            </a:r>
            <a:r>
              <a:rPr lang="es-ES" b="1" dirty="0"/>
              <a:t>e integración de la interfaz de </a:t>
            </a:r>
            <a:r>
              <a:rPr lang="es-ES" b="1" dirty="0" smtClean="0"/>
              <a:t>usuario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</a:t>
            </a:r>
            <a:r>
              <a:rPr lang="es-ES" b="1" dirty="0"/>
              <a:t>e integración de las fuentes de datos </a:t>
            </a:r>
            <a:r>
              <a:rPr lang="es-ES" b="1" dirty="0" smtClean="0"/>
              <a:t>externas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Modelado </a:t>
            </a:r>
            <a:r>
              <a:rPr lang="es-ES" b="1" dirty="0"/>
              <a:t>de fuentes de datos internas (frigorífico</a:t>
            </a:r>
            <a:r>
              <a:rPr lang="es-ES" b="1" dirty="0" smtClean="0"/>
              <a:t>)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Definición </a:t>
            </a:r>
            <a:r>
              <a:rPr lang="es-ES" b="1" dirty="0"/>
              <a:t>de intenciones, entidades y variables de </a:t>
            </a:r>
            <a:r>
              <a:rPr lang="es-ES" b="1" dirty="0" smtClean="0"/>
              <a:t>contexto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Diseño del flujo de la conversación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Entrenamiento </a:t>
            </a:r>
            <a:r>
              <a:rPr lang="es-ES" b="1" dirty="0"/>
              <a:t>de intenciones y </a:t>
            </a:r>
            <a:r>
              <a:rPr lang="es-ES" b="1" dirty="0" smtClean="0"/>
              <a:t>entidades 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del flujo de la </a:t>
            </a:r>
            <a:r>
              <a:rPr lang="es-ES" b="1" dirty="0" smtClean="0"/>
              <a:t>conversación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 la aplicación </a:t>
            </a:r>
            <a:r>
              <a:rPr lang="es-ES" b="1" dirty="0" smtClean="0"/>
              <a:t>orquestadora </a:t>
            </a:r>
            <a:endParaRPr lang="es-ES" b="1" dirty="0"/>
          </a:p>
        </p:txBody>
      </p:sp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METODOLOGÍA DE TRABAJO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924</Words>
  <Application>Microsoft Office PowerPoint</Application>
  <PresentationFormat>Panorámica</PresentationFormat>
  <Paragraphs>167</Paragraphs>
  <Slides>34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5" baseType="lpstr">
      <vt:lpstr>Yu Mincho Demibold</vt:lpstr>
      <vt:lpstr>Aharoni</vt:lpstr>
      <vt:lpstr>Arial</vt:lpstr>
      <vt:lpstr>Arial Black</vt:lpstr>
      <vt:lpstr>BadaBoom BB</vt:lpstr>
      <vt:lpstr>Calibri</vt:lpstr>
      <vt:lpstr>Calibri Light</vt:lpstr>
      <vt:lpstr>Courier New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176</cp:revision>
  <dcterms:created xsi:type="dcterms:W3CDTF">2017-11-22T19:44:45Z</dcterms:created>
  <dcterms:modified xsi:type="dcterms:W3CDTF">2018-03-16T23:15:48Z</dcterms:modified>
</cp:coreProperties>
</file>